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57" r:id="rId4"/>
    <p:sldId id="260" r:id="rId5"/>
    <p:sldId id="261" r:id="rId6"/>
    <p:sldId id="264" r:id="rId7"/>
    <p:sldId id="268" r:id="rId8"/>
    <p:sldId id="265" r:id="rId9"/>
    <p:sldId id="269" r:id="rId10"/>
    <p:sldId id="270" r:id="rId1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82368" autoAdjust="0"/>
  </p:normalViewPr>
  <p:slideViewPr>
    <p:cSldViewPr snapToGrid="0">
      <p:cViewPr varScale="1">
        <p:scale>
          <a:sx n="67" d="100"/>
          <a:sy n="67" d="100"/>
        </p:scale>
        <p:origin x="1421" y="5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59AD19-46F2-4EC6-9CE0-29A0A01688FD}" type="datetimeFigureOut">
              <a:rPr lang="zh-TW" altLang="en-US" smtClean="0"/>
              <a:t>2020/11/8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9F38F-5EDD-4840-9AB5-1C4FB1CCB570}" type="slidenum">
              <a:rPr lang="zh-TW" altLang="en-US" smtClean="0"/>
              <a:t>‹#›</a:t>
            </a:fld>
            <a:endParaRPr lang="zh-TW" altLang="en-US"/>
          </a:p>
        </p:txBody>
      </p:sp>
    </p:spTree>
    <p:extLst>
      <p:ext uri="{BB962C8B-B14F-4D97-AF65-F5344CB8AC3E}">
        <p14:creationId xmlns:p14="http://schemas.microsoft.com/office/powerpoint/2010/main" val="353694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大家好，我們是第二組，這是我們的組員名單分別有黃展皇、鄭博謙、林冠甫、張祐綸</a:t>
            </a:r>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1</a:t>
            </a:fld>
            <a:endParaRPr lang="zh-TW" altLang="en-US"/>
          </a:p>
        </p:txBody>
      </p:sp>
    </p:spTree>
    <p:extLst>
      <p:ext uri="{BB962C8B-B14F-4D97-AF65-F5344CB8AC3E}">
        <p14:creationId xmlns:p14="http://schemas.microsoft.com/office/powerpoint/2010/main" val="928790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Aft>
                <a:spcPts val="600"/>
              </a:spcAft>
            </a:pPr>
            <a:endParaRPr lang="zh-TW" altLang="en-US"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10</a:t>
            </a:fld>
            <a:endParaRPr lang="zh-TW" altLang="en-US"/>
          </a:p>
        </p:txBody>
      </p:sp>
    </p:spTree>
    <p:extLst>
      <p:ext uri="{BB962C8B-B14F-4D97-AF65-F5344CB8AC3E}">
        <p14:creationId xmlns:p14="http://schemas.microsoft.com/office/powerpoint/2010/main" val="149820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a:t>
            </a:r>
            <a:r>
              <a:rPr lang="zh-TW" altLang="en-US" dirty="0"/>
              <a:t>這是這份投影片的大綱，主要可分為以下幾個部分，分別是</a:t>
            </a:r>
            <a:r>
              <a:rPr lang="en-US" altLang="zh-TW" dirty="0"/>
              <a:t>Background knowledge</a:t>
            </a:r>
            <a:r>
              <a:rPr lang="zh-TW" altLang="en-US" dirty="0"/>
              <a:t>、</a:t>
            </a:r>
            <a:r>
              <a:rPr lang="en-US" altLang="zh-TW" dirty="0"/>
              <a:t>Motivation</a:t>
            </a:r>
            <a:r>
              <a:rPr lang="zh-TW" altLang="en-US" dirty="0"/>
              <a:t>、</a:t>
            </a:r>
            <a:r>
              <a:rPr lang="en-US" altLang="zh-TW" dirty="0"/>
              <a:t>Goal of project</a:t>
            </a:r>
            <a:r>
              <a:rPr lang="zh-TW" altLang="en-US" dirty="0"/>
              <a:t>、</a:t>
            </a:r>
            <a:r>
              <a:rPr lang="en-US" altLang="zh-TW" dirty="0"/>
              <a:t>Dataset</a:t>
            </a:r>
            <a:r>
              <a:rPr lang="zh-TW" altLang="en-US" dirty="0"/>
              <a:t>、</a:t>
            </a:r>
            <a:r>
              <a:rPr lang="en-US" altLang="zh-TW" dirty="0"/>
              <a:t>Current progress</a:t>
            </a:r>
            <a:r>
              <a:rPr lang="zh-TW" altLang="en-US" dirty="0"/>
              <a:t>、</a:t>
            </a:r>
            <a:r>
              <a:rPr lang="en-US" altLang="zh-TW" dirty="0"/>
              <a:t>Schedule </a:t>
            </a:r>
            <a:r>
              <a:rPr lang="zh-TW" altLang="en-US" dirty="0"/>
              <a:t>和</a:t>
            </a:r>
            <a:r>
              <a:rPr lang="en-US" altLang="zh-TW" dirty="0"/>
              <a:t>Expect to accomplish</a:t>
            </a:r>
            <a:endParaRPr lang="zh-TW" altLang="en-US"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2</a:t>
            </a:fld>
            <a:endParaRPr lang="zh-TW" altLang="en-US"/>
          </a:p>
        </p:txBody>
      </p:sp>
    </p:spTree>
    <p:extLst>
      <p:ext uri="{BB962C8B-B14F-4D97-AF65-F5344CB8AC3E}">
        <p14:creationId xmlns:p14="http://schemas.microsoft.com/office/powerpoint/2010/main" val="3462152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2"/>
                </a:solidFill>
                <a:effectLst/>
                <a:latin typeface="Arial" panose="020B0604020202020204" pitchFamily="34" charset="0"/>
              </a:rPr>
              <a:t>3-</a:t>
            </a:r>
            <a:r>
              <a:rPr lang="zh-TW" altLang="en-US" b="0" i="0" dirty="0">
                <a:solidFill>
                  <a:srgbClr val="202122"/>
                </a:solidFill>
                <a:effectLst/>
                <a:latin typeface="Arial" panose="020B0604020202020204" pitchFamily="34" charset="0"/>
              </a:rPr>
              <a:t>深度學習之父</a:t>
            </a:r>
            <a:r>
              <a:rPr lang="en-US" altLang="zh-TW" b="0" i="0" dirty="0">
                <a:solidFill>
                  <a:srgbClr val="202122"/>
                </a:solidFill>
                <a:effectLst/>
                <a:latin typeface="Arial" panose="020B0604020202020204" pitchFamily="34" charset="0"/>
              </a:rPr>
              <a:t>Geoffrey Hinton</a:t>
            </a:r>
            <a:r>
              <a:rPr lang="zh-TW" altLang="en-US" b="0" i="0" dirty="0">
                <a:solidFill>
                  <a:srgbClr val="202122"/>
                </a:solidFill>
                <a:effectLst/>
                <a:latin typeface="Arial" panose="020B0604020202020204" pitchFamily="34" charset="0"/>
              </a:rPr>
              <a:t>在</a:t>
            </a:r>
            <a:r>
              <a:rPr lang="en-US" altLang="zh-TW" b="0" i="0" dirty="0">
                <a:solidFill>
                  <a:srgbClr val="202122"/>
                </a:solidFill>
                <a:effectLst/>
                <a:latin typeface="Arial" panose="020B0604020202020204" pitchFamily="34" charset="0"/>
              </a:rPr>
              <a:t>2017</a:t>
            </a:r>
            <a:r>
              <a:rPr lang="zh-TW" altLang="en-US" b="0" i="0" dirty="0">
                <a:solidFill>
                  <a:srgbClr val="202122"/>
                </a:solidFill>
                <a:effectLst/>
                <a:latin typeface="Arial" panose="020B0604020202020204" pitchFamily="34" charset="0"/>
              </a:rPr>
              <a:t>年提出論文</a:t>
            </a:r>
            <a:r>
              <a:rPr lang="en-US" altLang="zh-TW" b="0" i="0" dirty="0">
                <a:solidFill>
                  <a:srgbClr val="202122"/>
                </a:solidFill>
                <a:effectLst/>
                <a:latin typeface="Arial" panose="020B0604020202020204" pitchFamily="34" charset="0"/>
              </a:rPr>
              <a:t>Dynamic Routing between Capsules</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論文當中提出</a:t>
            </a:r>
            <a:r>
              <a:rPr lang="en-US" altLang="zh-TW" b="0" i="0" dirty="0" err="1">
                <a:solidFill>
                  <a:srgbClr val="202122"/>
                </a:solidFill>
                <a:effectLst/>
                <a:latin typeface="Arial" panose="020B0604020202020204" pitchFamily="34" charset="0"/>
              </a:rPr>
              <a:t>CapsNet</a:t>
            </a:r>
            <a:r>
              <a:rPr lang="zh-TW" altLang="en-US" b="0" i="0" dirty="0">
                <a:solidFill>
                  <a:srgbClr val="202122"/>
                </a:solidFill>
                <a:effectLst/>
                <a:latin typeface="Arial" panose="020B0604020202020204" pitchFamily="34" charset="0"/>
              </a:rPr>
              <a:t>網路架構希望取代</a:t>
            </a:r>
            <a:r>
              <a:rPr lang="en-US" altLang="zh-TW" b="0" i="0" dirty="0">
                <a:solidFill>
                  <a:srgbClr val="202122"/>
                </a:solidFill>
                <a:effectLst/>
                <a:latin typeface="Arial" panose="020B0604020202020204" pitchFamily="34" charset="0"/>
              </a:rPr>
              <a:t>CNN</a:t>
            </a:r>
            <a:r>
              <a:rPr lang="zh-TW" altLang="en-US" b="0" i="0" dirty="0">
                <a:solidFill>
                  <a:srgbClr val="202122"/>
                </a:solidFill>
                <a:effectLst/>
                <a:latin typeface="Arial" panose="020B0604020202020204" pitchFamily="34" charset="0"/>
              </a:rPr>
              <a:t>在一些問題上的缺點</a:t>
            </a:r>
            <a:r>
              <a:rPr lang="en-US" altLang="zh-TW" b="0" i="0" dirty="0">
                <a:solidFill>
                  <a:srgbClr val="202122"/>
                </a:solidFill>
                <a:effectLst/>
                <a:latin typeface="Arial" panose="020B0604020202020204" pitchFamily="34" charset="0"/>
              </a:rPr>
              <a:t>(</a:t>
            </a:r>
            <a:r>
              <a:rPr lang="zh-TW" altLang="en-US" b="0" i="0" dirty="0">
                <a:solidFill>
                  <a:srgbClr val="202122"/>
                </a:solidFill>
                <a:effectLst/>
                <a:latin typeface="Arial" panose="020B0604020202020204" pitchFamily="34" charset="0"/>
              </a:rPr>
              <a:t>以這兩張圖為例，</a:t>
            </a:r>
            <a:r>
              <a:rPr lang="en-US" altLang="zh-TW" b="0" i="0" dirty="0">
                <a:solidFill>
                  <a:srgbClr val="202122"/>
                </a:solidFill>
                <a:effectLst/>
                <a:latin typeface="Arial" panose="020B0604020202020204" pitchFamily="34" charset="0"/>
              </a:rPr>
              <a:t>CNN</a:t>
            </a:r>
            <a:r>
              <a:rPr lang="zh-TW" altLang="en-US" b="0" i="0" dirty="0">
                <a:solidFill>
                  <a:srgbClr val="202122"/>
                </a:solidFill>
                <a:effectLst/>
                <a:latin typeface="Arial" panose="020B0604020202020204" pitchFamily="34" charset="0"/>
              </a:rPr>
              <a:t>會將兩張都當作是人臉，但很明顯的右邊並不是</a:t>
            </a:r>
            <a:r>
              <a:rPr lang="en-US" altLang="zh-TW" b="0" i="0" dirty="0">
                <a:solidFill>
                  <a:srgbClr val="202122"/>
                </a:solidFill>
                <a:effectLst/>
                <a:latin typeface="Arial" panose="020B0604020202020204" pitchFamily="34" charset="0"/>
              </a:rPr>
              <a:t>)</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r>
              <a:rPr lang="en-US" altLang="zh-TW" b="0" i="0" dirty="0">
                <a:solidFill>
                  <a:srgbClr val="202122"/>
                </a:solidFill>
                <a:effectLst/>
                <a:latin typeface="Arial" panose="020B0604020202020204" pitchFamily="34" charset="0"/>
              </a:rPr>
              <a:t>5</a:t>
            </a:r>
            <a:r>
              <a:rPr lang="zh-TW" altLang="en-US" b="0" i="0" dirty="0">
                <a:solidFill>
                  <a:srgbClr val="202122"/>
                </a:solidFill>
                <a:effectLst/>
                <a:latin typeface="Arial" panose="020B0604020202020204" pitchFamily="34" charset="0"/>
              </a:rPr>
              <a:t>天</a:t>
            </a:r>
            <a:r>
              <a:rPr lang="en-US" altLang="zh-TW" b="0" i="0" dirty="0" err="1">
                <a:solidFill>
                  <a:srgbClr val="202122"/>
                </a:solidFill>
                <a:effectLst/>
                <a:latin typeface="Arial" panose="020B0604020202020204" pitchFamily="34" charset="0"/>
              </a:rPr>
              <a:t>Github</a:t>
            </a:r>
            <a:r>
              <a:rPr lang="zh-TW" altLang="en-US" b="0" i="0" dirty="0">
                <a:solidFill>
                  <a:srgbClr val="202122"/>
                </a:solidFill>
                <a:effectLst/>
                <a:latin typeface="Arial" panose="020B0604020202020204" pitchFamily="34" charset="0"/>
              </a:rPr>
              <a:t>上</a:t>
            </a:r>
            <a:r>
              <a:rPr lang="en-US" altLang="zh-TW" b="0" i="0" dirty="0">
                <a:solidFill>
                  <a:srgbClr val="202122"/>
                </a:solidFill>
                <a:effectLst/>
                <a:latin typeface="Arial" panose="020B0604020202020204" pitchFamily="34" charset="0"/>
              </a:rPr>
              <a:t>fork</a:t>
            </a:r>
            <a:r>
              <a:rPr lang="zh-TW" altLang="en-US" b="0" i="0" dirty="0">
                <a:solidFill>
                  <a:srgbClr val="202122"/>
                </a:solidFill>
                <a:effectLst/>
                <a:latin typeface="Arial" panose="020B0604020202020204" pitchFamily="34" charset="0"/>
              </a:rPr>
              <a:t>數量就超過了</a:t>
            </a:r>
            <a:r>
              <a:rPr lang="en-US" altLang="zh-TW" b="0" i="0" dirty="0">
                <a:solidFill>
                  <a:srgbClr val="202122"/>
                </a:solidFill>
                <a:effectLst/>
                <a:latin typeface="Arial" panose="020B0604020202020204" pitchFamily="34" charset="0"/>
              </a:rPr>
              <a:t>1.4</a:t>
            </a:r>
            <a:r>
              <a:rPr lang="zh-TW" altLang="en-US" b="0" i="0" dirty="0">
                <a:solidFill>
                  <a:srgbClr val="202122"/>
                </a:solidFill>
                <a:effectLst/>
                <a:latin typeface="Arial" panose="020B0604020202020204" pitchFamily="34" charset="0"/>
              </a:rPr>
              <a:t>萬，架構如右圖。</a:t>
            </a:r>
            <a:r>
              <a:rPr lang="en-US" altLang="zh-TW" b="0" i="0" dirty="0" err="1">
                <a:solidFill>
                  <a:srgbClr val="202122"/>
                </a:solidFill>
                <a:effectLst/>
                <a:latin typeface="Arial" panose="020B0604020202020204" pitchFamily="34" charset="0"/>
              </a:rPr>
              <a:t>CapsNet</a:t>
            </a:r>
            <a:r>
              <a:rPr lang="zh-TW" altLang="en-US" b="0" i="0" dirty="0">
                <a:solidFill>
                  <a:srgbClr val="202122"/>
                </a:solidFill>
                <a:effectLst/>
                <a:latin typeface="Arial" panose="020B0604020202020204" pitchFamily="34" charset="0"/>
              </a:rPr>
              <a:t>真能取代</a:t>
            </a:r>
            <a:r>
              <a:rPr lang="en-US" altLang="zh-TW" b="0" i="0" dirty="0">
                <a:solidFill>
                  <a:srgbClr val="202122"/>
                </a:solidFill>
                <a:effectLst/>
                <a:latin typeface="Arial" panose="020B0604020202020204" pitchFamily="34" charset="0"/>
              </a:rPr>
              <a:t>CNN</a:t>
            </a:r>
            <a:r>
              <a:rPr lang="zh-TW" altLang="en-US" b="0" i="0" dirty="0">
                <a:solidFill>
                  <a:srgbClr val="202122"/>
                </a:solidFill>
                <a:effectLst/>
                <a:latin typeface="Arial" panose="020B0604020202020204" pitchFamily="34" charset="0"/>
              </a:rPr>
              <a:t>嗎？接下來我們會針對</a:t>
            </a:r>
            <a:r>
              <a:rPr lang="en-US" altLang="zh-TW" b="0" i="0" dirty="0" err="1">
                <a:solidFill>
                  <a:srgbClr val="202122"/>
                </a:solidFill>
                <a:effectLst/>
                <a:latin typeface="Arial" panose="020B0604020202020204" pitchFamily="34" charset="0"/>
              </a:rPr>
              <a:t>CapsNet</a:t>
            </a:r>
            <a:r>
              <a:rPr lang="zh-TW" altLang="en-US" b="0" i="0" dirty="0">
                <a:solidFill>
                  <a:srgbClr val="202122"/>
                </a:solidFill>
                <a:effectLst/>
                <a:latin typeface="Arial" panose="020B0604020202020204" pitchFamily="34" charset="0"/>
              </a:rPr>
              <a:t>進行探討</a:t>
            </a:r>
            <a:endParaRPr lang="zh-TW" altLang="en-US"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3</a:t>
            </a:fld>
            <a:endParaRPr lang="zh-TW" altLang="en-US"/>
          </a:p>
        </p:txBody>
      </p:sp>
    </p:spTree>
    <p:extLst>
      <p:ext uri="{BB962C8B-B14F-4D97-AF65-F5344CB8AC3E}">
        <p14:creationId xmlns:p14="http://schemas.microsoft.com/office/powerpoint/2010/main" val="2427329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2"/>
                </a:solidFill>
                <a:effectLst/>
                <a:latin typeface="Arial" panose="020B0604020202020204" pitchFamily="34" charset="0"/>
              </a:rPr>
              <a:t>4-</a:t>
            </a:r>
            <a:r>
              <a:rPr lang="zh-TW" altLang="en-US" b="0" i="0" dirty="0">
                <a:solidFill>
                  <a:srgbClr val="202122"/>
                </a:solidFill>
                <a:effectLst/>
                <a:latin typeface="Arial" panose="020B0604020202020204" pitchFamily="34" charset="0"/>
              </a:rPr>
              <a:t>有關於動機的部分因為本人是大氣系的學生，其中大氣研究有一個重要議題稱為雷達外延</a:t>
            </a:r>
            <a:endParaRPr lang="en-US" altLang="zh-TW" b="0" i="0" dirty="0">
              <a:solidFill>
                <a:srgbClr val="202122"/>
              </a:solidFill>
              <a:effectLst/>
              <a:latin typeface="Arial" panose="020B0604020202020204" pitchFamily="34" charset="0"/>
            </a:endParaRPr>
          </a:p>
          <a:p>
            <a:r>
              <a:rPr lang="zh-TW" altLang="en-US" b="0" i="0" dirty="0">
                <a:solidFill>
                  <a:srgbClr val="202122"/>
                </a:solidFill>
                <a:effectLst/>
                <a:latin typeface="Arial" panose="020B0604020202020204" pitchFamily="34" charset="0"/>
              </a:rPr>
              <a:t>也就是針對雷達迴波作時間上的預測，以了解降雨的強度與分布情況。現行的方法為變分追蹤法</a:t>
            </a:r>
            <a:r>
              <a:rPr lang="en-US" altLang="zh-TW" b="0" i="0" dirty="0">
                <a:solidFill>
                  <a:srgbClr val="202122"/>
                </a:solidFill>
                <a:effectLst/>
                <a:latin typeface="Arial" panose="020B0604020202020204" pitchFamily="34" charset="0"/>
              </a:rPr>
              <a:t>+</a:t>
            </a:r>
            <a:r>
              <a:rPr lang="zh-TW" altLang="en-US" dirty="0"/>
              <a:t>半拉格朗日後推平流法</a:t>
            </a:r>
            <a:r>
              <a:rPr lang="zh-TW" altLang="en-US" b="0" i="0" dirty="0">
                <a:solidFill>
                  <a:srgbClr val="202122"/>
                </a:solidFill>
                <a:effectLst/>
                <a:latin typeface="Arial" panose="020B0604020202020204" pitchFamily="34" charset="0"/>
              </a:rPr>
              <a:t>為基礎的物理模式模擬，</a:t>
            </a:r>
            <a:r>
              <a:rPr lang="zh-TW" altLang="en-US" dirty="0"/>
              <a:t>準確度在可接受的範圍內約有</a:t>
            </a:r>
            <a:r>
              <a:rPr lang="en-US" altLang="zh-TW" dirty="0"/>
              <a:t>6</a:t>
            </a:r>
            <a:r>
              <a:rPr lang="zh-TW" altLang="en-US" dirty="0"/>
              <a:t>小時的預報精度</a:t>
            </a:r>
            <a:endParaRPr lang="en-US" altLang="zh-TW" dirty="0"/>
          </a:p>
          <a:p>
            <a:r>
              <a:rPr lang="zh-TW" altLang="en-US" dirty="0"/>
              <a:t>而</a:t>
            </a:r>
            <a:r>
              <a:rPr lang="en-US" altLang="zh-TW" dirty="0"/>
              <a:t>AI</a:t>
            </a:r>
            <a:r>
              <a:rPr lang="zh-TW" altLang="en-US" dirty="0"/>
              <a:t>技術是可以做到這件事情的，如右圖，中間是雷達迴波的真實狀態，最上面是</a:t>
            </a:r>
            <a:r>
              <a:rPr lang="en-US" altLang="zh-TW" dirty="0"/>
              <a:t>google</a:t>
            </a:r>
            <a:r>
              <a:rPr lang="zh-TW" altLang="en-US" dirty="0"/>
              <a:t>開發的</a:t>
            </a:r>
            <a:r>
              <a:rPr lang="en-US" altLang="zh-TW" dirty="0" err="1"/>
              <a:t>metnet</a:t>
            </a:r>
            <a:r>
              <a:rPr lang="zh-TW" altLang="en-US" dirty="0"/>
              <a:t>神經網路，最下面為</a:t>
            </a:r>
            <a:r>
              <a:rPr lang="en-US" altLang="zh-TW" dirty="0"/>
              <a:t>HRRR</a:t>
            </a:r>
            <a:r>
              <a:rPr lang="zh-TW" altLang="en-US" dirty="0"/>
              <a:t>模式模擬，</a:t>
            </a:r>
            <a:endParaRPr lang="en-US" altLang="zh-TW" dirty="0"/>
          </a:p>
          <a:p>
            <a:r>
              <a:rPr lang="zh-TW" altLang="en-US" dirty="0"/>
              <a:t>可以看的到</a:t>
            </a:r>
            <a:r>
              <a:rPr lang="en-US" altLang="zh-TW" dirty="0"/>
              <a:t>AI</a:t>
            </a:r>
            <a:r>
              <a:rPr lang="zh-TW" altLang="en-US" dirty="0"/>
              <a:t>技術雖然在天氣系統結構上不夠精細，但是時間解析度非常好而且計算成本相較於需要超級電腦的物理模型來的低廉，為其主要的優勢</a:t>
            </a:r>
            <a:endParaRPr lang="en-US" altLang="zh-TW" dirty="0"/>
          </a:p>
          <a:p>
            <a:r>
              <a:rPr lang="zh-TW" altLang="en-US" dirty="0"/>
              <a:t>而此技術的第一步就是辨別雷達迴波的狀態，而迴波的狀態跟訊號位置有非常高的關聯性，承背景知識所述，因此我們考慮採用</a:t>
            </a:r>
            <a:r>
              <a:rPr lang="en-US" altLang="zh-TW" dirty="0" err="1"/>
              <a:t>CapsNet</a:t>
            </a:r>
            <a:r>
              <a:rPr lang="zh-TW" altLang="en-US" dirty="0"/>
              <a:t>做為神經網路架構，嘗試做出接下來的目標</a:t>
            </a:r>
            <a:endParaRPr lang="en-US" altLang="zh-TW"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4</a:t>
            </a:fld>
            <a:endParaRPr lang="zh-TW" altLang="en-US"/>
          </a:p>
        </p:txBody>
      </p:sp>
    </p:spTree>
    <p:extLst>
      <p:ext uri="{BB962C8B-B14F-4D97-AF65-F5344CB8AC3E}">
        <p14:creationId xmlns:p14="http://schemas.microsoft.com/office/powerpoint/2010/main" val="220409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202122"/>
                </a:solidFill>
                <a:effectLst/>
                <a:latin typeface="Arial" panose="020B0604020202020204" pitchFamily="34" charset="0"/>
              </a:rPr>
              <a:t>5-</a:t>
            </a:r>
            <a:r>
              <a:rPr lang="zh-TW" altLang="en-US" b="0" i="0" dirty="0">
                <a:solidFill>
                  <a:srgbClr val="202122"/>
                </a:solidFill>
                <a:effectLst/>
                <a:latin typeface="Arial" panose="020B0604020202020204" pitchFamily="34" charset="0"/>
              </a:rPr>
              <a:t>這是我們專案的目標</a:t>
            </a:r>
          </a:p>
          <a:p>
            <a:r>
              <a:rPr lang="zh-TW" altLang="en-US" b="0" i="0" dirty="0">
                <a:solidFill>
                  <a:srgbClr val="202122"/>
                </a:solidFill>
                <a:effectLst/>
                <a:latin typeface="Arial" panose="020B0604020202020204" pitchFamily="34" charset="0"/>
              </a:rPr>
              <a:t>希望用</a:t>
            </a:r>
            <a:r>
              <a:rPr lang="en-US" altLang="zh-TW" b="0" i="0" dirty="0" err="1">
                <a:solidFill>
                  <a:srgbClr val="202122"/>
                </a:solidFill>
                <a:effectLst/>
                <a:latin typeface="Arial" panose="020B0604020202020204" pitchFamily="34" charset="0"/>
              </a:rPr>
              <a:t>CapsNet</a:t>
            </a:r>
            <a:r>
              <a:rPr lang="zh-TW" altLang="en-US" b="0" i="0" dirty="0">
                <a:solidFill>
                  <a:srgbClr val="202122"/>
                </a:solidFill>
                <a:effectLst/>
                <a:latin typeface="Arial" panose="020B0604020202020204" pitchFamily="34" charset="0"/>
              </a:rPr>
              <a:t>實作定量降水預報圖片辨識</a:t>
            </a:r>
          </a:p>
          <a:p>
            <a:r>
              <a:rPr lang="zh-TW" altLang="en-US" b="0" i="0" dirty="0">
                <a:solidFill>
                  <a:srgbClr val="202122"/>
                </a:solidFill>
                <a:effectLst/>
                <a:latin typeface="Arial" panose="020B0604020202020204" pitchFamily="34" charset="0"/>
              </a:rPr>
              <a:t>可以看一下右邊有兩張圖片</a:t>
            </a:r>
          </a:p>
          <a:p>
            <a:r>
              <a:rPr lang="zh-TW" altLang="en-US" b="0" i="0" dirty="0">
                <a:solidFill>
                  <a:srgbClr val="202122"/>
                </a:solidFill>
                <a:effectLst/>
                <a:latin typeface="Arial" panose="020B0604020202020204" pitchFamily="34" charset="0"/>
              </a:rPr>
              <a:t>上面那張是沒有雷達回波的樣子</a:t>
            </a:r>
          </a:p>
          <a:p>
            <a:r>
              <a:rPr lang="zh-TW" altLang="en-US" b="0" i="0" dirty="0">
                <a:solidFill>
                  <a:srgbClr val="202122"/>
                </a:solidFill>
                <a:effectLst/>
                <a:latin typeface="Arial" panose="020B0604020202020204" pitchFamily="34" charset="0"/>
              </a:rPr>
              <a:t>下面這張是預期能夠得到的迴波圖</a:t>
            </a:r>
          </a:p>
          <a:p>
            <a:r>
              <a:rPr lang="zh-TW" altLang="en-US" b="0" i="0" dirty="0">
                <a:solidFill>
                  <a:srgbClr val="202122"/>
                </a:solidFill>
                <a:effectLst/>
                <a:latin typeface="Arial" panose="020B0604020202020204" pitchFamily="34" charset="0"/>
              </a:rPr>
              <a:t>可以讓我們知道降雨的分佈</a:t>
            </a:r>
          </a:p>
          <a:p>
            <a:r>
              <a:rPr lang="zh-TW" altLang="en-US" b="0" i="0" dirty="0">
                <a:solidFill>
                  <a:srgbClr val="202122"/>
                </a:solidFill>
                <a:effectLst/>
                <a:latin typeface="Arial" panose="020B0604020202020204" pitchFamily="34" charset="0"/>
              </a:rPr>
              <a:t>我們非常興奮及期待這樣一個有趣的題目</a:t>
            </a:r>
            <a:endParaRPr lang="zh-TW" altLang="en-US"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5</a:t>
            </a:fld>
            <a:endParaRPr lang="zh-TW" altLang="en-US"/>
          </a:p>
        </p:txBody>
      </p:sp>
    </p:spTree>
    <p:extLst>
      <p:ext uri="{BB962C8B-B14F-4D97-AF65-F5344CB8AC3E}">
        <p14:creationId xmlns:p14="http://schemas.microsoft.com/office/powerpoint/2010/main" val="405942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b="0" i="0" dirty="0">
                <a:solidFill>
                  <a:srgbClr val="202122"/>
                </a:solidFill>
                <a:effectLst/>
                <a:latin typeface="Arial" panose="020B0604020202020204" pitchFamily="34" charset="0"/>
              </a:rPr>
              <a:t>6-</a:t>
            </a:r>
            <a:r>
              <a:rPr lang="zh-TW" altLang="en-US" sz="2000" b="0" i="0" dirty="0">
                <a:solidFill>
                  <a:srgbClr val="202122"/>
                </a:solidFill>
                <a:effectLst/>
                <a:latin typeface="Arial" panose="020B0604020202020204" pitchFamily="34" charset="0"/>
              </a:rPr>
              <a:t>右圖這些是我們的資料集</a:t>
            </a:r>
          </a:p>
          <a:p>
            <a:r>
              <a:rPr lang="zh-TW" altLang="en-US" sz="2000" b="0" i="0" dirty="0">
                <a:solidFill>
                  <a:srgbClr val="202122"/>
                </a:solidFill>
                <a:effectLst/>
                <a:latin typeface="Arial" panose="020B0604020202020204" pitchFamily="34" charset="0"/>
              </a:rPr>
              <a:t>來自天氣風險管理開發公司</a:t>
            </a:r>
          </a:p>
          <a:p>
            <a:r>
              <a:rPr lang="zh-TW" altLang="en-US" sz="2000" b="0" i="0" dirty="0">
                <a:solidFill>
                  <a:srgbClr val="202122"/>
                </a:solidFill>
                <a:effectLst/>
                <a:latin typeface="Arial" panose="020B0604020202020204" pitchFamily="34" charset="0"/>
              </a:rPr>
              <a:t>是台灣第一間民間氣象公司</a:t>
            </a:r>
          </a:p>
          <a:p>
            <a:r>
              <a:rPr lang="zh-TW" altLang="en-US" sz="2000" b="0" i="0" dirty="0">
                <a:solidFill>
                  <a:srgbClr val="202122"/>
                </a:solidFill>
                <a:effectLst/>
                <a:latin typeface="Arial" panose="020B0604020202020204" pitchFamily="34" charset="0"/>
              </a:rPr>
              <a:t>目前有</a:t>
            </a:r>
            <a:r>
              <a:rPr lang="en-US" altLang="zh-TW" sz="2000" b="0" i="0" dirty="0">
                <a:solidFill>
                  <a:srgbClr val="202122"/>
                </a:solidFill>
                <a:effectLst/>
                <a:latin typeface="Arial" panose="020B0604020202020204" pitchFamily="34" charset="0"/>
              </a:rPr>
              <a:t>2020</a:t>
            </a:r>
            <a:r>
              <a:rPr lang="zh-TW" altLang="en-US" sz="2000" b="0" i="0" dirty="0">
                <a:solidFill>
                  <a:srgbClr val="202122"/>
                </a:solidFill>
                <a:effectLst/>
                <a:latin typeface="Arial" panose="020B0604020202020204" pitchFamily="34" charset="0"/>
              </a:rPr>
              <a:t>五月到六月的資料授權研究使用</a:t>
            </a:r>
          </a:p>
          <a:p>
            <a:r>
              <a:rPr lang="zh-TW" altLang="en-US" sz="2000" b="0" i="0" dirty="0">
                <a:solidFill>
                  <a:srgbClr val="202122"/>
                </a:solidFill>
                <a:effectLst/>
                <a:latin typeface="Arial" panose="020B0604020202020204" pitchFamily="34" charset="0"/>
              </a:rPr>
              <a:t>總共有約兩萬張的</a:t>
            </a:r>
            <a:r>
              <a:rPr lang="en-US" altLang="zh-TW" sz="2000" b="0" i="0" dirty="0" err="1">
                <a:solidFill>
                  <a:srgbClr val="202122"/>
                </a:solidFill>
                <a:effectLst/>
                <a:latin typeface="Arial" panose="020B0604020202020204" pitchFamily="34" charset="0"/>
              </a:rPr>
              <a:t>png</a:t>
            </a:r>
            <a:r>
              <a:rPr lang="zh-TW" altLang="en-US" sz="2000" b="0" i="0" dirty="0">
                <a:solidFill>
                  <a:srgbClr val="202122"/>
                </a:solidFill>
                <a:effectLst/>
                <a:latin typeface="Arial" panose="020B0604020202020204" pitchFamily="34" charset="0"/>
              </a:rPr>
              <a:t>擋</a:t>
            </a:r>
            <a:endParaRPr lang="en-US" altLang="zh-TW" sz="2000"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6</a:t>
            </a:fld>
            <a:endParaRPr lang="zh-TW" altLang="en-US"/>
          </a:p>
        </p:txBody>
      </p:sp>
    </p:spTree>
    <p:extLst>
      <p:ext uri="{BB962C8B-B14F-4D97-AF65-F5344CB8AC3E}">
        <p14:creationId xmlns:p14="http://schemas.microsoft.com/office/powerpoint/2010/main" val="45519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7 - </a:t>
            </a:r>
            <a:r>
              <a:rPr lang="zh-TW" altLang="en-US" dirty="0"/>
              <a:t>這邊是預計完成的目標分別有</a:t>
            </a:r>
            <a:endParaRPr lang="en-US" altLang="zh-TW" dirty="0"/>
          </a:p>
          <a:p>
            <a:r>
              <a:rPr lang="en-US" altLang="zh-TW" dirty="0"/>
              <a:t>1.</a:t>
            </a:r>
            <a:r>
              <a:rPr lang="zh-TW" altLang="en-US" dirty="0"/>
              <a:t>論文研究。</a:t>
            </a:r>
            <a:endParaRPr lang="en-US" altLang="zh-TW" dirty="0"/>
          </a:p>
          <a:p>
            <a:r>
              <a:rPr lang="en-US" altLang="zh-TW" dirty="0"/>
              <a:t>2.</a:t>
            </a:r>
            <a:r>
              <a:rPr lang="zh-TW" altLang="en-US" dirty="0"/>
              <a:t>研究</a:t>
            </a:r>
            <a:r>
              <a:rPr lang="en-US" altLang="zh-TW" dirty="0" err="1"/>
              <a:t>capnet</a:t>
            </a:r>
            <a:r>
              <a:rPr lang="en-US" altLang="zh-TW" dirty="0"/>
              <a:t> </a:t>
            </a:r>
            <a:r>
              <a:rPr lang="zh-TW" altLang="en-US" dirty="0"/>
              <a:t>並且實作</a:t>
            </a:r>
            <a:r>
              <a:rPr lang="en-US" altLang="zh-TW" dirty="0"/>
              <a:t>code</a:t>
            </a:r>
            <a:r>
              <a:rPr lang="zh-TW" altLang="en-US" dirty="0"/>
              <a:t>。</a:t>
            </a:r>
            <a:endParaRPr lang="en-US" altLang="zh-TW" dirty="0"/>
          </a:p>
          <a:p>
            <a:r>
              <a:rPr lang="en-US" altLang="zh-TW" dirty="0"/>
              <a:t>3.</a:t>
            </a:r>
            <a:r>
              <a:rPr lang="zh-TW" altLang="en-US" dirty="0"/>
              <a:t>利用</a:t>
            </a:r>
            <a:r>
              <a:rPr lang="en-US" altLang="zh-TW" dirty="0" err="1"/>
              <a:t>Mnist</a:t>
            </a:r>
            <a:r>
              <a:rPr lang="en-US" altLang="zh-TW" dirty="0"/>
              <a:t> dataset</a:t>
            </a:r>
            <a:r>
              <a:rPr lang="zh-TW" altLang="en-US" dirty="0"/>
              <a:t>來讓我們的</a:t>
            </a:r>
            <a:r>
              <a:rPr lang="en-US" altLang="zh-TW" dirty="0"/>
              <a:t>model</a:t>
            </a:r>
            <a:r>
              <a:rPr lang="zh-TW" altLang="en-US" dirty="0"/>
              <a:t>可以正常運作。</a:t>
            </a:r>
            <a:endParaRPr lang="en-US" altLang="zh-TW" dirty="0"/>
          </a:p>
          <a:p>
            <a:r>
              <a:rPr lang="en-US" altLang="zh-TW" dirty="0"/>
              <a:t>4.</a:t>
            </a:r>
            <a:r>
              <a:rPr lang="zh-TW" altLang="en-US" dirty="0"/>
              <a:t>測試集與參數修改調整。</a:t>
            </a:r>
            <a:endParaRPr lang="en-US" altLang="zh-TW" dirty="0"/>
          </a:p>
          <a:p>
            <a:r>
              <a:rPr lang="en-US" altLang="zh-TW" dirty="0"/>
              <a:t>5.</a:t>
            </a:r>
            <a:r>
              <a:rPr lang="zh-TW" altLang="en-US" dirty="0"/>
              <a:t>建立</a:t>
            </a:r>
            <a:r>
              <a:rPr lang="en-US" altLang="zh-TW" dirty="0"/>
              <a:t>CNN</a:t>
            </a:r>
            <a:r>
              <a:rPr lang="zh-TW" altLang="en-US" dirty="0"/>
              <a:t>模型，與</a:t>
            </a:r>
            <a:r>
              <a:rPr lang="en-US" altLang="zh-TW" dirty="0" err="1"/>
              <a:t>capsnet</a:t>
            </a:r>
            <a:r>
              <a:rPr lang="zh-TW" altLang="en-US" dirty="0"/>
              <a:t>進行比較。</a:t>
            </a:r>
            <a:endParaRPr lang="en-US" altLang="zh-TW" dirty="0"/>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7</a:t>
            </a:fld>
            <a:endParaRPr lang="zh-TW" altLang="en-US"/>
          </a:p>
        </p:txBody>
      </p:sp>
    </p:spTree>
    <p:extLst>
      <p:ext uri="{BB962C8B-B14F-4D97-AF65-F5344CB8AC3E}">
        <p14:creationId xmlns:p14="http://schemas.microsoft.com/office/powerpoint/2010/main" val="277566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8 - </a:t>
            </a:r>
            <a:r>
              <a:rPr lang="zh-TW" altLang="en-US" dirty="0"/>
              <a:t>預計安排的時間分為</a:t>
            </a:r>
            <a:r>
              <a:rPr lang="en-US" altLang="zh-TW" dirty="0"/>
              <a:t>9</a:t>
            </a:r>
            <a:r>
              <a:rPr lang="zh-TW" altLang="en-US" dirty="0"/>
              <a:t>週左右</a:t>
            </a:r>
            <a:endParaRPr lang="en-US" altLang="zh-TW" dirty="0"/>
          </a:p>
          <a:p>
            <a:r>
              <a:rPr lang="zh-TW" altLang="en-US" dirty="0"/>
              <a:t>論文研究大概花</a:t>
            </a:r>
            <a:r>
              <a:rPr lang="en-US" altLang="zh-TW" dirty="0"/>
              <a:t>2.5 week</a:t>
            </a:r>
          </a:p>
          <a:p>
            <a:r>
              <a:rPr lang="zh-TW" altLang="en-US" dirty="0"/>
              <a:t>研究</a:t>
            </a:r>
            <a:r>
              <a:rPr lang="en-US" altLang="zh-TW" dirty="0" err="1"/>
              <a:t>capsnet</a:t>
            </a:r>
            <a:r>
              <a:rPr lang="zh-TW" altLang="en-US" dirty="0"/>
              <a:t>實作</a:t>
            </a:r>
            <a:r>
              <a:rPr lang="en-US" altLang="zh-TW" dirty="0"/>
              <a:t>code</a:t>
            </a:r>
            <a:r>
              <a:rPr lang="zh-TW" altLang="en-US" dirty="0"/>
              <a:t>預計</a:t>
            </a:r>
            <a:r>
              <a:rPr lang="en-US" altLang="zh-TW" dirty="0"/>
              <a:t>2week</a:t>
            </a:r>
          </a:p>
          <a:p>
            <a:r>
              <a:rPr lang="en-US" altLang="zh-TW" dirty="0" err="1"/>
              <a:t>Mnist</a:t>
            </a:r>
            <a:r>
              <a:rPr lang="en-US" altLang="zh-TW" dirty="0"/>
              <a:t> </a:t>
            </a:r>
            <a:r>
              <a:rPr lang="zh-TW" altLang="en-US" dirty="0"/>
              <a:t>資料及測試預計</a:t>
            </a:r>
            <a:r>
              <a:rPr lang="en-US" altLang="zh-TW" dirty="0"/>
              <a:t>2week</a:t>
            </a:r>
          </a:p>
          <a:p>
            <a:r>
              <a:rPr lang="zh-TW" altLang="en-US" dirty="0"/>
              <a:t>調整參數預計</a:t>
            </a:r>
            <a:r>
              <a:rPr lang="en-US" altLang="zh-TW" dirty="0"/>
              <a:t>2week</a:t>
            </a:r>
          </a:p>
          <a:p>
            <a:r>
              <a:rPr lang="zh-TW" altLang="en-US" dirty="0"/>
              <a:t>建立</a:t>
            </a:r>
            <a:r>
              <a:rPr lang="en-US" altLang="zh-TW" dirty="0" err="1"/>
              <a:t>cnn</a:t>
            </a:r>
            <a:r>
              <a:rPr lang="zh-TW" altLang="en-US" dirty="0"/>
              <a:t>預計</a:t>
            </a:r>
            <a:r>
              <a:rPr lang="en-US" altLang="zh-TW" dirty="0"/>
              <a:t>1week</a:t>
            </a:r>
          </a:p>
          <a:p>
            <a:r>
              <a:rPr lang="zh-TW" altLang="en-US" dirty="0"/>
              <a:t>製作簡報大約</a:t>
            </a:r>
            <a:r>
              <a:rPr lang="en-US" altLang="zh-TW" dirty="0"/>
              <a:t>1 week</a:t>
            </a:r>
          </a:p>
          <a:p>
            <a:r>
              <a:rPr lang="zh-TW" altLang="en-US" dirty="0"/>
              <a:t>這邊是我們時間上的安排</a:t>
            </a:r>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8</a:t>
            </a:fld>
            <a:endParaRPr lang="zh-TW" altLang="en-US"/>
          </a:p>
        </p:txBody>
      </p:sp>
    </p:spTree>
    <p:extLst>
      <p:ext uri="{BB962C8B-B14F-4D97-AF65-F5344CB8AC3E}">
        <p14:creationId xmlns:p14="http://schemas.microsoft.com/office/powerpoint/2010/main" val="218756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Aft>
                <a:spcPts val="600"/>
              </a:spcAft>
            </a:pPr>
            <a:r>
              <a:rPr lang="en-US" altLang="zh-TW" dirty="0"/>
              <a:t>9 - </a:t>
            </a:r>
            <a:r>
              <a:rPr lang="zh-TW" altLang="en-US" dirty="0"/>
              <a:t>期望最後完成這三個部分，分別是</a:t>
            </a:r>
            <a:endParaRPr lang="en-US" altLang="zh-TW" dirty="0"/>
          </a:p>
          <a:p>
            <a:pPr>
              <a:spcAft>
                <a:spcPts val="600"/>
              </a:spcAft>
            </a:pPr>
            <a:r>
              <a:rPr lang="en-US" altLang="zh-TW" dirty="0"/>
              <a:t>1.</a:t>
            </a:r>
            <a:r>
              <a:rPr lang="zh-TW" altLang="en-US" dirty="0"/>
              <a:t>針對無降雨跟有降雨案例做明確辨別</a:t>
            </a:r>
            <a:endParaRPr lang="en-US" altLang="zh-TW" dirty="0"/>
          </a:p>
          <a:p>
            <a:pPr>
              <a:spcAft>
                <a:spcPts val="600"/>
              </a:spcAft>
            </a:pPr>
            <a:r>
              <a:rPr lang="en-US" altLang="zh-TW" dirty="0"/>
              <a:t>2.</a:t>
            </a:r>
            <a:r>
              <a:rPr lang="zh-TW" altLang="en-US" dirty="0"/>
              <a:t>在</a:t>
            </a:r>
            <a:r>
              <a:rPr lang="en-US" altLang="zh-TW" dirty="0"/>
              <a:t>train</a:t>
            </a:r>
            <a:r>
              <a:rPr lang="zh-TW" altLang="en-US" dirty="0"/>
              <a:t>跟</a:t>
            </a:r>
            <a:r>
              <a:rPr lang="en-US" altLang="zh-TW" dirty="0"/>
              <a:t>test</a:t>
            </a:r>
            <a:r>
              <a:rPr lang="zh-TW" altLang="en-US" dirty="0"/>
              <a:t>資料集達到高準確度</a:t>
            </a:r>
            <a:endParaRPr lang="en-US" altLang="zh-TW" dirty="0"/>
          </a:p>
          <a:p>
            <a:pPr>
              <a:spcAft>
                <a:spcPts val="600"/>
              </a:spcAft>
            </a:pPr>
            <a:r>
              <a:rPr lang="en-US" altLang="zh-TW" dirty="0"/>
              <a:t>3.capsnet</a:t>
            </a:r>
            <a:r>
              <a:rPr lang="zh-TW" altLang="en-US" dirty="0"/>
              <a:t>與</a:t>
            </a:r>
            <a:r>
              <a:rPr lang="en-US" altLang="zh-TW" dirty="0"/>
              <a:t>CNN</a:t>
            </a:r>
            <a:r>
              <a:rPr lang="zh-TW" altLang="en-US" dirty="0"/>
              <a:t>網路準確度做比較</a:t>
            </a:r>
          </a:p>
        </p:txBody>
      </p:sp>
      <p:sp>
        <p:nvSpPr>
          <p:cNvPr id="4" name="投影片編號版面配置區 3"/>
          <p:cNvSpPr>
            <a:spLocks noGrp="1"/>
          </p:cNvSpPr>
          <p:nvPr>
            <p:ph type="sldNum" sz="quarter" idx="5"/>
          </p:nvPr>
        </p:nvSpPr>
        <p:spPr/>
        <p:txBody>
          <a:bodyPr/>
          <a:lstStyle/>
          <a:p>
            <a:fld id="{B299F38F-5EDD-4840-9AB5-1C4FB1CCB570}" type="slidenum">
              <a:rPr lang="zh-TW" altLang="en-US" smtClean="0"/>
              <a:t>9</a:t>
            </a:fld>
            <a:endParaRPr lang="zh-TW" altLang="en-US"/>
          </a:p>
        </p:txBody>
      </p:sp>
    </p:spTree>
    <p:extLst>
      <p:ext uri="{BB962C8B-B14F-4D97-AF65-F5344CB8AC3E}">
        <p14:creationId xmlns:p14="http://schemas.microsoft.com/office/powerpoint/2010/main" val="4292082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3CC8E-D419-4587-82BC-48611783F5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05AA2E97-39AE-4E94-B90C-5110E6F62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57F9DD6-366F-46A5-BECB-2C5C4DDDEEE5}"/>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61B0FDDB-88F7-4A5B-BD79-34A0D1043E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2943579-EC07-44C3-80B7-047DCF4D6B9E}"/>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418809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9FF84F-946E-48A4-9451-A3D975B2AEFC}"/>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6BC11A4-1E1A-4091-BF12-020D5D28B9A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89A3BC1-D5F6-49C8-B384-89872001439F}"/>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E933F2B7-D8F0-4317-A8F1-1F5B24F5FD7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7E7999-3C4B-407A-A0E0-FB5D711A9AB8}"/>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4009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89DC53-312C-4F47-80AC-8EEAED85F2F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0FEA61C-26EA-41F3-9B00-786C7726CD4E}"/>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821E84-D9C3-460F-9AC1-B31EAD08C5AE}"/>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D53D2EE8-0AEC-4AC5-A8AB-ADAFE7B94D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F412BAA-3208-4DC4-BB07-A837CDF4BA50}"/>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71221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700584-D98C-4B89-8C55-F19999EAE50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739E1FB-A7A5-4968-BB8C-AB89E1C50C1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F00AF15-6D91-48FA-9ED4-A6F845C7E850}"/>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8701A7C1-F2A2-4131-AFA1-03F9A217104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DD0B7D-39C5-4E75-82AA-47A6038F4C00}"/>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318552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79ACB4-27B0-493B-9E04-CBD9FBFD41B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0021F44-EB9A-4EAA-A503-679BB94057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6C4132F1-2F90-4559-9D78-8712278591D5}"/>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D699761C-B3D8-4082-B216-938F91FA6B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66F5DA9-0F6D-48AA-82C4-DB064FBCF4D5}"/>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726957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4A7A4E-DAC6-4640-B6F9-4D86CC40FC2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9691E5B-D83E-4520-81FF-D45D18E46F4F}"/>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E4D75F3-067B-4B9F-9EB8-7E1D6004A2C3}"/>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ADF85BD-2467-4931-BBF9-EAA2D37A2B7E}"/>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6" name="頁尾版面配置區 5">
            <a:extLst>
              <a:ext uri="{FF2B5EF4-FFF2-40B4-BE49-F238E27FC236}">
                <a16:creationId xmlns:a16="http://schemas.microsoft.com/office/drawing/2014/main" id="{12110D22-7569-4595-9C1D-76F71CEA0BF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60D4DC3-BBA7-448F-873D-B4A0D0487059}"/>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99334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879AE6-1B19-468E-B912-07CE010816F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B4DA631-9211-4ACC-9E79-82F8797088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CD944D44-B5FF-4121-B84F-1178DE3B03D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6C1ACDE-C98C-4DE8-BA3E-74267CD3F5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A7D7279-F78F-447C-89B6-80844462F005}"/>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04CE64E-C9BA-4633-B6FA-9C3F8B62ABDA}"/>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8" name="頁尾版面配置區 7">
            <a:extLst>
              <a:ext uri="{FF2B5EF4-FFF2-40B4-BE49-F238E27FC236}">
                <a16:creationId xmlns:a16="http://schemas.microsoft.com/office/drawing/2014/main" id="{838A6A56-2658-43C4-8950-1B3E3CFE0588}"/>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85F63EF-BE4F-488D-B54A-6710519CD131}"/>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315103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33D642-6198-4DDA-A08C-08E28D3647D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E626466-188B-4988-BFEB-98AE020A75AA}"/>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4" name="頁尾版面配置區 3">
            <a:extLst>
              <a:ext uri="{FF2B5EF4-FFF2-40B4-BE49-F238E27FC236}">
                <a16:creationId xmlns:a16="http://schemas.microsoft.com/office/drawing/2014/main" id="{2E6DAA0F-10E3-44E0-AED8-AD3E9EAA6B0F}"/>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21DD998-B9F4-4019-BBC4-8CA18C09E777}"/>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105948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39E3AA4-68B1-4F40-A5CF-18AC95945EC6}"/>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3" name="頁尾版面配置區 2">
            <a:extLst>
              <a:ext uri="{FF2B5EF4-FFF2-40B4-BE49-F238E27FC236}">
                <a16:creationId xmlns:a16="http://schemas.microsoft.com/office/drawing/2014/main" id="{3AB161E3-CCEB-487F-B0E0-F3D9E640134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5FA6667-E27F-4212-ADF4-4E64AE351DD0}"/>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29596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7BD062-C9DF-4F77-B9AF-E7B27DF48941}"/>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80892BC-4971-46B5-B743-68DB5C80C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D106B2C-03C6-4B77-9C45-81108143D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AB22AAD-E117-446F-8123-A976FB878E2C}"/>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6" name="頁尾版面配置區 5">
            <a:extLst>
              <a:ext uri="{FF2B5EF4-FFF2-40B4-BE49-F238E27FC236}">
                <a16:creationId xmlns:a16="http://schemas.microsoft.com/office/drawing/2014/main" id="{EFEFB3C7-84A4-4267-98F0-47903E326D7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3180AA-98B5-4F2E-9CF8-A49933359139}"/>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1888287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E4CD7-584E-435A-A1BC-FD157123613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D878515-BEC1-4382-95EF-E51730DE4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6DEADE5-5F75-4FED-8091-2E85EA2CFD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E81186F-662E-48D3-B7BF-7170A967DF49}"/>
              </a:ext>
            </a:extLst>
          </p:cNvPr>
          <p:cNvSpPr>
            <a:spLocks noGrp="1"/>
          </p:cNvSpPr>
          <p:nvPr>
            <p:ph type="dt" sz="half" idx="10"/>
          </p:nvPr>
        </p:nvSpPr>
        <p:spPr/>
        <p:txBody>
          <a:bodyPr/>
          <a:lstStyle/>
          <a:p>
            <a:fld id="{EFF94615-BEFD-4C38-87EB-DFE0F6ABCA84}" type="datetimeFigureOut">
              <a:rPr lang="zh-TW" altLang="en-US" smtClean="0"/>
              <a:t>2020/11/8</a:t>
            </a:fld>
            <a:endParaRPr lang="zh-TW" altLang="en-US"/>
          </a:p>
        </p:txBody>
      </p:sp>
      <p:sp>
        <p:nvSpPr>
          <p:cNvPr id="6" name="頁尾版面配置區 5">
            <a:extLst>
              <a:ext uri="{FF2B5EF4-FFF2-40B4-BE49-F238E27FC236}">
                <a16:creationId xmlns:a16="http://schemas.microsoft.com/office/drawing/2014/main" id="{CC8341D6-5131-424B-8BC7-8B6FE214713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6CFA74F-6379-4A27-9951-B17539152745}"/>
              </a:ext>
            </a:extLst>
          </p:cNvPr>
          <p:cNvSpPr>
            <a:spLocks noGrp="1"/>
          </p:cNvSpPr>
          <p:nvPr>
            <p:ph type="sldNum" sz="quarter" idx="12"/>
          </p:nvPr>
        </p:nvSpPr>
        <p:spPr/>
        <p:txBody>
          <a:body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2634153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2937291-A72C-4671-8475-8182B58B4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BFF3B0D-C6A9-4551-AFDA-6B4C1751F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D2F99C4-CDFF-4847-AD24-386003C67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94615-BEFD-4C38-87EB-DFE0F6ABCA84}" type="datetimeFigureOut">
              <a:rPr lang="zh-TW" altLang="en-US" smtClean="0"/>
              <a:t>2020/11/8</a:t>
            </a:fld>
            <a:endParaRPr lang="zh-TW" altLang="en-US"/>
          </a:p>
        </p:txBody>
      </p:sp>
      <p:sp>
        <p:nvSpPr>
          <p:cNvPr id="5" name="頁尾版面配置區 4">
            <a:extLst>
              <a:ext uri="{FF2B5EF4-FFF2-40B4-BE49-F238E27FC236}">
                <a16:creationId xmlns:a16="http://schemas.microsoft.com/office/drawing/2014/main" id="{26718047-FE36-4CD4-B4BA-87F2AADAD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C6942D17-B6C5-4B42-BC16-C61D70AEF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2F5E3-6600-4FD6-A3DC-245CD219B883}" type="slidenum">
              <a:rPr lang="zh-TW" altLang="en-US" smtClean="0"/>
              <a:t>‹#›</a:t>
            </a:fld>
            <a:endParaRPr lang="zh-TW" altLang="en-US"/>
          </a:p>
        </p:txBody>
      </p:sp>
    </p:spTree>
    <p:extLst>
      <p:ext uri="{BB962C8B-B14F-4D97-AF65-F5344CB8AC3E}">
        <p14:creationId xmlns:p14="http://schemas.microsoft.com/office/powerpoint/2010/main" val="3543205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D7797C5A-EF50-4296-80DB-3D6BBDC56779}"/>
              </a:ext>
            </a:extLst>
          </p:cNvPr>
          <p:cNvSpPr>
            <a:spLocks noGrp="1"/>
          </p:cNvSpPr>
          <p:nvPr>
            <p:ph type="ctrTitle"/>
          </p:nvPr>
        </p:nvSpPr>
        <p:spPr>
          <a:xfrm>
            <a:off x="866304" y="2419350"/>
            <a:ext cx="3785616" cy="1263650"/>
          </a:xfrm>
        </p:spPr>
        <p:txBody>
          <a:bodyPr vert="horz" lIns="91440" tIns="45720" rIns="91440" bIns="45720" rtlCol="0" anchor="b">
            <a:normAutofit fontScale="90000"/>
          </a:bodyPr>
          <a:lstStyle/>
          <a:p>
            <a:pPr algn="l"/>
            <a:r>
              <a:rPr lang="zh-TW" altLang="en-US" sz="4400" b="1" kern="1200" dirty="0">
                <a:solidFill>
                  <a:schemeClr val="tx1"/>
                </a:solidFill>
                <a:latin typeface="微軟正黑體" panose="020B0604030504040204" pitchFamily="34" charset="-120"/>
                <a:ea typeface="微軟正黑體" panose="020B0604030504040204" pitchFamily="34" charset="-120"/>
              </a:rPr>
              <a:t>資料科學導論 期中報告</a:t>
            </a:r>
          </a:p>
        </p:txBody>
      </p:sp>
      <p:sp>
        <p:nvSpPr>
          <p:cNvPr id="3" name="副標題 2">
            <a:extLst>
              <a:ext uri="{FF2B5EF4-FFF2-40B4-BE49-F238E27FC236}">
                <a16:creationId xmlns:a16="http://schemas.microsoft.com/office/drawing/2014/main" id="{CEBC88A7-D4BA-4FA1-8443-249F84801BF5}"/>
              </a:ext>
            </a:extLst>
          </p:cNvPr>
          <p:cNvSpPr>
            <a:spLocks noGrp="1"/>
          </p:cNvSpPr>
          <p:nvPr>
            <p:ph type="subTitle" idx="1"/>
          </p:nvPr>
        </p:nvSpPr>
        <p:spPr>
          <a:xfrm>
            <a:off x="6819314" y="2419350"/>
            <a:ext cx="3322320" cy="2527300"/>
          </a:xfrm>
        </p:spPr>
        <p:txBody>
          <a:bodyPr vert="horz" lIns="91440" tIns="45720" rIns="91440" bIns="45720" rtlCol="0" anchor="ctr">
            <a:normAutofit/>
          </a:bodyPr>
          <a:lstStyle/>
          <a:p>
            <a:pPr indent="-228600" algn="l">
              <a:buFont typeface="Arial" panose="020B0604020202020204" pitchFamily="34" charset="0"/>
              <a:buChar char="•"/>
            </a:pPr>
            <a:r>
              <a:rPr lang="zh-TW" altLang="en-US" sz="2100" b="1" dirty="0">
                <a:solidFill>
                  <a:schemeClr val="bg1"/>
                </a:solidFill>
                <a:latin typeface="微軟正黑體" panose="020B0604030504040204" pitchFamily="34" charset="-120"/>
                <a:ea typeface="微軟正黑體" panose="020B0604030504040204" pitchFamily="34" charset="-120"/>
              </a:rPr>
              <a:t>黃展皇</a:t>
            </a:r>
            <a:r>
              <a:rPr lang="en-US" altLang="zh-TW" sz="2100" b="1" dirty="0">
                <a:solidFill>
                  <a:schemeClr val="bg1"/>
                </a:solidFill>
                <a:latin typeface="微軟正黑體" panose="020B0604030504040204" pitchFamily="34" charset="-120"/>
                <a:ea typeface="微軟正黑體" panose="020B0604030504040204" pitchFamily="34" charset="-120"/>
              </a:rPr>
              <a:t>106601015</a:t>
            </a:r>
          </a:p>
          <a:p>
            <a:pPr indent="-228600" algn="l">
              <a:buFont typeface="Arial" panose="020B0604020202020204" pitchFamily="34" charset="0"/>
              <a:buChar char="•"/>
            </a:pPr>
            <a:r>
              <a:rPr lang="zh-TW" altLang="en-US" sz="2100" b="1" dirty="0">
                <a:solidFill>
                  <a:schemeClr val="bg1"/>
                </a:solidFill>
                <a:latin typeface="微軟正黑體" panose="020B0604030504040204" pitchFamily="34" charset="-120"/>
                <a:ea typeface="微軟正黑體" panose="020B0604030504040204" pitchFamily="34" charset="-120"/>
              </a:rPr>
              <a:t>鄭博謙</a:t>
            </a:r>
            <a:r>
              <a:rPr lang="en-US" altLang="zh-TW" sz="2100" b="1" dirty="0">
                <a:solidFill>
                  <a:schemeClr val="bg1"/>
                </a:solidFill>
                <a:latin typeface="微軟正黑體" panose="020B0604030504040204" pitchFamily="34" charset="-120"/>
                <a:ea typeface="微軟正黑體" panose="020B0604030504040204" pitchFamily="34" charset="-120"/>
              </a:rPr>
              <a:t>109526016</a:t>
            </a:r>
          </a:p>
          <a:p>
            <a:pPr indent="-228600" algn="l">
              <a:buFont typeface="Arial" panose="020B0604020202020204" pitchFamily="34" charset="0"/>
              <a:buChar char="•"/>
            </a:pPr>
            <a:r>
              <a:rPr lang="zh-TW" altLang="en-US" sz="2100" b="1" dirty="0">
                <a:solidFill>
                  <a:schemeClr val="bg1"/>
                </a:solidFill>
                <a:latin typeface="微軟正黑體" panose="020B0604030504040204" pitchFamily="34" charset="-120"/>
                <a:ea typeface="微軟正黑體" panose="020B0604030504040204" pitchFamily="34" charset="-120"/>
              </a:rPr>
              <a:t>林冠甫</a:t>
            </a:r>
            <a:r>
              <a:rPr lang="en-US" altLang="zh-TW" sz="2100" b="1" dirty="0">
                <a:solidFill>
                  <a:schemeClr val="bg1"/>
                </a:solidFill>
                <a:latin typeface="微軟正黑體" panose="020B0604030504040204" pitchFamily="34" charset="-120"/>
                <a:ea typeface="微軟正黑體" panose="020B0604030504040204" pitchFamily="34" charset="-120"/>
              </a:rPr>
              <a:t>107502022</a:t>
            </a:r>
          </a:p>
          <a:p>
            <a:pPr indent="-228600" algn="l">
              <a:buFont typeface="Arial" panose="020B0604020202020204" pitchFamily="34" charset="0"/>
              <a:buChar char="•"/>
            </a:pPr>
            <a:r>
              <a:rPr lang="zh-TW" altLang="en-US" sz="2100" b="1" dirty="0">
                <a:solidFill>
                  <a:schemeClr val="bg1"/>
                </a:solidFill>
                <a:latin typeface="微軟正黑體" panose="020B0604030504040204" pitchFamily="34" charset="-120"/>
                <a:ea typeface="微軟正黑體" panose="020B0604030504040204" pitchFamily="34" charset="-120"/>
              </a:rPr>
              <a:t>張祐綸</a:t>
            </a:r>
            <a:r>
              <a:rPr lang="en-US" altLang="zh-TW" sz="2100" b="1" dirty="0">
                <a:solidFill>
                  <a:schemeClr val="bg1"/>
                </a:solidFill>
                <a:latin typeface="微軟正黑體" panose="020B0604030504040204" pitchFamily="34" charset="-120"/>
                <a:ea typeface="微軟正黑體" panose="020B0604030504040204" pitchFamily="34" charset="-120"/>
              </a:rPr>
              <a:t>109525009</a:t>
            </a:r>
          </a:p>
        </p:txBody>
      </p:sp>
    </p:spTree>
    <p:extLst>
      <p:ext uri="{BB962C8B-B14F-4D97-AF65-F5344CB8AC3E}">
        <p14:creationId xmlns:p14="http://schemas.microsoft.com/office/powerpoint/2010/main" val="6879537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2875264" y="3059701"/>
            <a:ext cx="6441471" cy="738597"/>
          </a:xfrm>
          <a:noFill/>
        </p:spPr>
        <p:txBody>
          <a:bodyPr vert="horz" lIns="91440" tIns="45720" rIns="91440" bIns="45720" rtlCol="0" anchor="b">
            <a:normAutofit/>
          </a:bodyPr>
          <a:lstStyle/>
          <a:p>
            <a:pPr algn="ctr"/>
            <a:r>
              <a:rPr lang="en-US" altLang="zh-TW" sz="4400" b="1" dirty="0"/>
              <a:t>Thank for your listening </a:t>
            </a:r>
            <a:r>
              <a:rPr lang="en-US" altLang="zh-TW" sz="4400" b="1" dirty="0">
                <a:sym typeface="Wingdings" panose="05000000000000000000" pitchFamily="2" charset="2"/>
              </a:rPr>
              <a:t></a:t>
            </a:r>
            <a:endParaRPr lang="en-US" altLang="zh-TW" b="1" dirty="0">
              <a:solidFill>
                <a:schemeClr val="bg1"/>
              </a:solidFill>
            </a:endParaRPr>
          </a:p>
        </p:txBody>
      </p:sp>
    </p:spTree>
    <p:extLst>
      <p:ext uri="{BB962C8B-B14F-4D97-AF65-F5344CB8AC3E}">
        <p14:creationId xmlns:p14="http://schemas.microsoft.com/office/powerpoint/2010/main" val="4216942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6378162" cy="6858478"/>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 y="-478"/>
            <a:ext cx="5972343" cy="6858478"/>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4DA8F575-1A9E-43C5-82B6-A7950BBEB6D4}"/>
              </a:ext>
            </a:extLst>
          </p:cNvPr>
          <p:cNvSpPr>
            <a:spLocks noGrp="1"/>
          </p:cNvSpPr>
          <p:nvPr>
            <p:ph type="title"/>
          </p:nvPr>
        </p:nvSpPr>
        <p:spPr>
          <a:xfrm>
            <a:off x="929639" y="1602093"/>
            <a:ext cx="3276601" cy="3294351"/>
          </a:xfrm>
        </p:spPr>
        <p:txBody>
          <a:bodyPr>
            <a:normAutofit/>
          </a:bodyPr>
          <a:lstStyle/>
          <a:p>
            <a:r>
              <a:rPr lang="en-US" altLang="zh-TW" b="1" dirty="0">
                <a:solidFill>
                  <a:schemeClr val="bg1"/>
                </a:solidFill>
              </a:rPr>
              <a:t>Outline</a:t>
            </a:r>
            <a:endParaRPr lang="zh-TW" altLang="en-US" b="1" dirty="0">
              <a:solidFill>
                <a:schemeClr val="bg1"/>
              </a:solidFill>
            </a:endParaRPr>
          </a:p>
        </p:txBody>
      </p:sp>
      <p:sp>
        <p:nvSpPr>
          <p:cNvPr id="26" name="文字方塊 25">
            <a:extLst>
              <a:ext uri="{FF2B5EF4-FFF2-40B4-BE49-F238E27FC236}">
                <a16:creationId xmlns:a16="http://schemas.microsoft.com/office/drawing/2014/main" id="{10C329A5-53A0-4637-BE1D-8012643108A5}"/>
              </a:ext>
            </a:extLst>
          </p:cNvPr>
          <p:cNvSpPr txBox="1"/>
          <p:nvPr/>
        </p:nvSpPr>
        <p:spPr>
          <a:xfrm>
            <a:off x="6471230" y="2218788"/>
            <a:ext cx="3678610" cy="2677656"/>
          </a:xfrm>
          <a:prstGeom prst="rect">
            <a:avLst/>
          </a:prstGeom>
          <a:noFill/>
        </p:spPr>
        <p:txBody>
          <a:bodyPr wrap="square">
            <a:spAutoFit/>
          </a:bodyPr>
          <a:lstStyle/>
          <a:p>
            <a:pPr marL="342900" lvl="0" indent="-342900">
              <a:buFont typeface="Arial" panose="020B0604020202020204" pitchFamily="34" charset="0"/>
              <a:buChar char="•"/>
            </a:pPr>
            <a:r>
              <a:rPr lang="en-US" altLang="zh-TW" sz="2400" b="1" dirty="0"/>
              <a:t>Background knowledge</a:t>
            </a:r>
          </a:p>
          <a:p>
            <a:pPr marL="342900" indent="-342900">
              <a:buFont typeface="Arial" panose="020B0604020202020204" pitchFamily="34" charset="0"/>
              <a:buChar char="•"/>
            </a:pPr>
            <a:r>
              <a:rPr lang="en-US" altLang="zh-TW" sz="2400" b="1" dirty="0"/>
              <a:t>Motivation</a:t>
            </a:r>
            <a:endParaRPr lang="zh-TW" altLang="en-US" sz="2400" b="1" dirty="0"/>
          </a:p>
          <a:p>
            <a:pPr marL="342900" indent="-342900">
              <a:buFont typeface="Arial" panose="020B0604020202020204" pitchFamily="34" charset="0"/>
              <a:buChar char="•"/>
            </a:pPr>
            <a:r>
              <a:rPr lang="en-US" altLang="zh-TW" sz="2400" b="1" dirty="0"/>
              <a:t>Goal of project</a:t>
            </a:r>
          </a:p>
          <a:p>
            <a:pPr marL="342900" indent="-342900">
              <a:buFont typeface="Arial" panose="020B0604020202020204" pitchFamily="34" charset="0"/>
              <a:buChar char="•"/>
            </a:pPr>
            <a:r>
              <a:rPr lang="en-US" altLang="zh-TW" sz="2400" b="1" dirty="0"/>
              <a:t>Dataset</a:t>
            </a:r>
            <a:endParaRPr lang="zh-TW" altLang="en-US" sz="2400" b="1" dirty="0"/>
          </a:p>
          <a:p>
            <a:pPr marL="342900" indent="-342900">
              <a:buFont typeface="Arial" panose="020B0604020202020204" pitchFamily="34" charset="0"/>
              <a:buChar char="•"/>
            </a:pPr>
            <a:r>
              <a:rPr lang="en-US" altLang="zh-TW" sz="2400" b="1" dirty="0"/>
              <a:t>Current progress</a:t>
            </a:r>
          </a:p>
          <a:p>
            <a:pPr marL="342900" indent="-342900">
              <a:buFont typeface="Arial" panose="020B0604020202020204" pitchFamily="34" charset="0"/>
              <a:buChar char="•"/>
            </a:pPr>
            <a:r>
              <a:rPr lang="en-US" altLang="zh-TW" sz="2400" b="1" dirty="0"/>
              <a:t>Schedule</a:t>
            </a:r>
          </a:p>
          <a:p>
            <a:pPr marL="342900" indent="-342900">
              <a:buFont typeface="Arial" panose="020B0604020202020204" pitchFamily="34" charset="0"/>
              <a:buChar char="•"/>
            </a:pPr>
            <a:r>
              <a:rPr lang="en-US" altLang="zh-TW" sz="2400" b="1" dirty="0"/>
              <a:t>Expect to accomplish</a:t>
            </a:r>
          </a:p>
        </p:txBody>
      </p:sp>
    </p:spTree>
    <p:extLst>
      <p:ext uri="{BB962C8B-B14F-4D97-AF65-F5344CB8AC3E}">
        <p14:creationId xmlns:p14="http://schemas.microsoft.com/office/powerpoint/2010/main" val="376056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altLang="zh-TW" b="1" kern="1200" dirty="0">
                <a:solidFill>
                  <a:schemeClr val="bg1"/>
                </a:solidFill>
                <a:latin typeface="+mj-lt"/>
                <a:ea typeface="+mj-ea"/>
                <a:cs typeface="+mj-cs"/>
              </a:rPr>
              <a:t>Background knowledge</a:t>
            </a:r>
          </a:p>
        </p:txBody>
      </p:sp>
      <p:sp>
        <p:nvSpPr>
          <p:cNvPr id="27" name="Rectangle 2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群組 8">
            <a:extLst>
              <a:ext uri="{FF2B5EF4-FFF2-40B4-BE49-F238E27FC236}">
                <a16:creationId xmlns:a16="http://schemas.microsoft.com/office/drawing/2014/main" id="{CF451861-C60C-4CCC-82EC-86B9C0840703}"/>
              </a:ext>
            </a:extLst>
          </p:cNvPr>
          <p:cNvGrpSpPr/>
          <p:nvPr/>
        </p:nvGrpSpPr>
        <p:grpSpPr>
          <a:xfrm>
            <a:off x="5301963" y="847033"/>
            <a:ext cx="6289588" cy="5324279"/>
            <a:chOff x="5695134" y="974641"/>
            <a:chExt cx="6289588" cy="5324279"/>
          </a:xfrm>
        </p:grpSpPr>
        <p:pic>
          <p:nvPicPr>
            <p:cNvPr id="10" name="圖片 9">
              <a:extLst>
                <a:ext uri="{FF2B5EF4-FFF2-40B4-BE49-F238E27FC236}">
                  <a16:creationId xmlns:a16="http://schemas.microsoft.com/office/drawing/2014/main" id="{38206DC6-7495-4431-95A7-16F1B505A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529" y="1433769"/>
              <a:ext cx="5866799" cy="4865151"/>
            </a:xfrm>
            <a:prstGeom prst="rect">
              <a:avLst/>
            </a:prstGeom>
          </p:spPr>
        </p:pic>
        <p:sp>
          <p:nvSpPr>
            <p:cNvPr id="11" name="文字方塊 10">
              <a:extLst>
                <a:ext uri="{FF2B5EF4-FFF2-40B4-BE49-F238E27FC236}">
                  <a16:creationId xmlns:a16="http://schemas.microsoft.com/office/drawing/2014/main" id="{D9781CD3-24AF-4F43-A6D3-1EB857299450}"/>
                </a:ext>
              </a:extLst>
            </p:cNvPr>
            <p:cNvSpPr txBox="1"/>
            <p:nvPr/>
          </p:nvSpPr>
          <p:spPr>
            <a:xfrm>
              <a:off x="5695134" y="974641"/>
              <a:ext cx="6289588" cy="369332"/>
            </a:xfrm>
            <a:prstGeom prst="rect">
              <a:avLst/>
            </a:prstGeom>
            <a:noFill/>
          </p:spPr>
          <p:txBody>
            <a:bodyPr wrap="square">
              <a:spAutoFit/>
            </a:bodyPr>
            <a:lstStyle/>
            <a:p>
              <a:pPr algn="ctr">
                <a:spcAft>
                  <a:spcPts val="600"/>
                </a:spcAft>
              </a:pPr>
              <a:r>
                <a:rPr lang="en-US" altLang="zh-TW" b="0" i="0" dirty="0">
                  <a:solidFill>
                    <a:srgbClr val="3E3E3E"/>
                  </a:solidFill>
                  <a:effectLst/>
                  <a:latin typeface="-apple-system-font"/>
                </a:rPr>
                <a:t>《Dynamic Routing between Capsules》</a:t>
              </a:r>
              <a:endParaRPr lang="zh-TW" altLang="en-US" dirty="0"/>
            </a:p>
          </p:txBody>
        </p:sp>
      </p:grpSp>
      <p:pic>
        <p:nvPicPr>
          <p:cNvPr id="12" name="圖片 11" descr="一張含有 文字 的圖片&#10;&#10;自動產生的描述">
            <a:extLst>
              <a:ext uri="{FF2B5EF4-FFF2-40B4-BE49-F238E27FC236}">
                <a16:creationId xmlns:a16="http://schemas.microsoft.com/office/drawing/2014/main" id="{535B35D3-9CE1-4066-929C-C1E952030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2168" y="1765539"/>
            <a:ext cx="6500813" cy="3946393"/>
          </a:xfrm>
          <a:prstGeom prst="rect">
            <a:avLst/>
          </a:prstGeom>
        </p:spPr>
      </p:pic>
    </p:spTree>
    <p:extLst>
      <p:ext uri="{BB962C8B-B14F-4D97-AF65-F5344CB8AC3E}">
        <p14:creationId xmlns:p14="http://schemas.microsoft.com/office/powerpoint/2010/main" val="6696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300"/>
                                        <p:tgtEl>
                                          <p:spTgt spid="12"/>
                                        </p:tgtEl>
                                        <p:attrNameLst>
                                          <p:attrName>ppt_x</p:attrName>
                                        </p:attrNameLst>
                                      </p:cBhvr>
                                      <p:tavLst>
                                        <p:tav tm="0">
                                          <p:val>
                                            <p:strVal val="ppt_x"/>
                                          </p:val>
                                        </p:tav>
                                        <p:tav tm="100000">
                                          <p:val>
                                            <p:strVal val="ppt_x"/>
                                          </p:val>
                                        </p:tav>
                                      </p:tavLst>
                                    </p:anim>
                                    <p:anim calcmode="lin" valueType="num">
                                      <p:cBhvr additive="base">
                                        <p:cTn id="7" dur="300"/>
                                        <p:tgtEl>
                                          <p:spTgt spid="12"/>
                                        </p:tgtEl>
                                        <p:attrNameLst>
                                          <p:attrName>ppt_y</p:attrName>
                                        </p:attrNameLst>
                                      </p:cBhvr>
                                      <p:tavLst>
                                        <p:tav tm="0">
                                          <p:val>
                                            <p:strVal val="ppt_y"/>
                                          </p:val>
                                        </p:tav>
                                        <p:tav tm="100000">
                                          <p:val>
                                            <p:strVal val="1+ppt_h/2"/>
                                          </p:val>
                                        </p:tav>
                                      </p:tavLst>
                                    </p:anim>
                                    <p:set>
                                      <p:cBhvr>
                                        <p:cTn id="8" dur="1" fill="hold">
                                          <p:stCondLst>
                                            <p:cond delay="299"/>
                                          </p:stCondLst>
                                        </p:cTn>
                                        <p:tgtEl>
                                          <p:spTgt spid="12"/>
                                        </p:tgtEl>
                                        <p:attrNameLst>
                                          <p:attrName>style.visibility</p:attrName>
                                        </p:attrNameLst>
                                      </p:cBhvr>
                                      <p:to>
                                        <p:strVal val="hidden"/>
                                      </p:to>
                                    </p:set>
                                  </p:childTnLst>
                                </p:cTn>
                              </p:par>
                            </p:childTnLst>
                          </p:cTn>
                        </p:par>
                        <p:par>
                          <p:cTn id="9" fill="hold">
                            <p:stCondLst>
                              <p:cond delay="3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300" fill="hold"/>
                                        <p:tgtEl>
                                          <p:spTgt spid="9"/>
                                        </p:tgtEl>
                                        <p:attrNameLst>
                                          <p:attrName>ppt_x</p:attrName>
                                        </p:attrNameLst>
                                      </p:cBhvr>
                                      <p:tavLst>
                                        <p:tav tm="0">
                                          <p:val>
                                            <p:strVal val="#ppt_x"/>
                                          </p:val>
                                        </p:tav>
                                        <p:tav tm="100000">
                                          <p:val>
                                            <p:strVal val="#ppt_x"/>
                                          </p:val>
                                        </p:tav>
                                      </p:tavLst>
                                    </p:anim>
                                    <p:anim calcmode="lin" valueType="num">
                                      <p:cBhvr additive="base">
                                        <p:cTn id="13" dur="3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altLang="zh-TW" sz="4800" b="1" kern="1200" dirty="0">
                <a:solidFill>
                  <a:schemeClr val="bg1"/>
                </a:solidFill>
                <a:latin typeface="+mj-lt"/>
                <a:ea typeface="+mj-ea"/>
                <a:cs typeface="+mj-cs"/>
              </a:rPr>
              <a:t>Motivation</a:t>
            </a:r>
          </a:p>
        </p:txBody>
      </p:sp>
      <p:sp>
        <p:nvSpPr>
          <p:cNvPr id="8"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descr="一張含有 地圖 的圖片&#10;&#10;自動產生的描述">
            <a:extLst>
              <a:ext uri="{FF2B5EF4-FFF2-40B4-BE49-F238E27FC236}">
                <a16:creationId xmlns:a16="http://schemas.microsoft.com/office/drawing/2014/main" id="{E3D0A8E1-7690-47CA-A66E-E940C5A83E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479" y="312760"/>
            <a:ext cx="5219701" cy="6232479"/>
          </a:xfrm>
          <a:prstGeom prst="rect">
            <a:avLst/>
          </a:prstGeom>
        </p:spPr>
      </p:pic>
    </p:spTree>
    <p:extLst>
      <p:ext uri="{BB962C8B-B14F-4D97-AF65-F5344CB8AC3E}">
        <p14:creationId xmlns:p14="http://schemas.microsoft.com/office/powerpoint/2010/main" val="390514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altLang="zh-TW" sz="4800" b="1" kern="1200" dirty="0">
                <a:solidFill>
                  <a:schemeClr val="bg1"/>
                </a:solidFill>
                <a:latin typeface="+mj-lt"/>
                <a:ea typeface="+mj-ea"/>
                <a:cs typeface="+mj-cs"/>
              </a:rPr>
              <a:t>Goal of project</a:t>
            </a:r>
          </a:p>
        </p:txBody>
      </p:sp>
      <p:sp>
        <p:nvSpPr>
          <p:cNvPr id="44" name="Rectangle 43">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地圖 的圖片&#10;&#10;自動產生的描述">
            <a:extLst>
              <a:ext uri="{FF2B5EF4-FFF2-40B4-BE49-F238E27FC236}">
                <a16:creationId xmlns:a16="http://schemas.microsoft.com/office/drawing/2014/main" id="{8614ACFB-65DA-4AF1-A5A5-BC33C6FBC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960" y="607521"/>
            <a:ext cx="4980775" cy="2677166"/>
          </a:xfrm>
          <a:prstGeom prst="rect">
            <a:avLst/>
          </a:prstGeom>
        </p:spPr>
      </p:pic>
      <p:pic>
        <p:nvPicPr>
          <p:cNvPr id="6" name="圖片 5">
            <a:extLst>
              <a:ext uri="{FF2B5EF4-FFF2-40B4-BE49-F238E27FC236}">
                <a16:creationId xmlns:a16="http://schemas.microsoft.com/office/drawing/2014/main" id="{293321A5-180A-4E64-A5CF-C5EC1E7E1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960" y="3429000"/>
            <a:ext cx="4980775" cy="2677166"/>
          </a:xfrm>
          <a:prstGeom prst="rect">
            <a:avLst/>
          </a:prstGeom>
        </p:spPr>
      </p:pic>
      <p:pic>
        <p:nvPicPr>
          <p:cNvPr id="12" name="圖片 11">
            <a:extLst>
              <a:ext uri="{FF2B5EF4-FFF2-40B4-BE49-F238E27FC236}">
                <a16:creationId xmlns:a16="http://schemas.microsoft.com/office/drawing/2014/main" id="{787EC86D-3DF3-4664-A152-438E3CC3E60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767398" y="4201737"/>
            <a:ext cx="1414000" cy="1131692"/>
          </a:xfrm>
          <a:prstGeom prst="rect">
            <a:avLst/>
          </a:prstGeom>
        </p:spPr>
      </p:pic>
      <p:pic>
        <p:nvPicPr>
          <p:cNvPr id="14" name="圖片 13">
            <a:extLst>
              <a:ext uri="{FF2B5EF4-FFF2-40B4-BE49-F238E27FC236}">
                <a16:creationId xmlns:a16="http://schemas.microsoft.com/office/drawing/2014/main" id="{DBAEAE22-BAEB-4DE9-94FE-ECFD00D177C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0767398" y="1373853"/>
            <a:ext cx="1414000" cy="1144501"/>
          </a:xfrm>
          <a:prstGeom prst="rect">
            <a:avLst/>
          </a:prstGeom>
        </p:spPr>
      </p:pic>
    </p:spTree>
    <p:extLst>
      <p:ext uri="{BB962C8B-B14F-4D97-AF65-F5344CB8AC3E}">
        <p14:creationId xmlns:p14="http://schemas.microsoft.com/office/powerpoint/2010/main" val="372490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altLang="zh-TW" sz="4800" b="1" kern="1200" dirty="0">
                <a:solidFill>
                  <a:schemeClr val="bg1"/>
                </a:solidFill>
                <a:latin typeface="+mj-lt"/>
                <a:ea typeface="+mj-ea"/>
                <a:cs typeface="+mj-cs"/>
              </a:rPr>
              <a:t>Dataset</a:t>
            </a:r>
          </a:p>
        </p:txBody>
      </p:sp>
      <p:sp>
        <p:nvSpPr>
          <p:cNvPr id="85" name="Rectangle 8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a:extLst>
              <a:ext uri="{FF2B5EF4-FFF2-40B4-BE49-F238E27FC236}">
                <a16:creationId xmlns:a16="http://schemas.microsoft.com/office/drawing/2014/main" id="{0AE252EE-A93B-44E0-9BD8-6D75B2974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781" y="3022032"/>
            <a:ext cx="6223309" cy="2800489"/>
          </a:xfrm>
          <a:prstGeom prst="rect">
            <a:avLst/>
          </a:prstGeom>
        </p:spPr>
      </p:pic>
      <p:pic>
        <p:nvPicPr>
          <p:cNvPr id="5" name="圖片 4">
            <a:extLst>
              <a:ext uri="{FF2B5EF4-FFF2-40B4-BE49-F238E27FC236}">
                <a16:creationId xmlns:a16="http://schemas.microsoft.com/office/drawing/2014/main" id="{60BFD4D0-E515-42D2-A9EF-DDB453C2A85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504060" y="1305400"/>
            <a:ext cx="3440749" cy="916532"/>
          </a:xfrm>
          <a:prstGeom prst="rect">
            <a:avLst/>
          </a:prstGeom>
        </p:spPr>
      </p:pic>
    </p:spTree>
    <p:extLst>
      <p:ext uri="{BB962C8B-B14F-4D97-AF65-F5344CB8AC3E}">
        <p14:creationId xmlns:p14="http://schemas.microsoft.com/office/powerpoint/2010/main" val="394035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968577" y="2399141"/>
            <a:ext cx="2898276" cy="2059718"/>
          </a:xfrm>
        </p:spPr>
        <p:txBody>
          <a:bodyPr vert="horz" lIns="91440" tIns="45720" rIns="91440" bIns="45720" rtlCol="0" anchor="t">
            <a:normAutofit/>
          </a:bodyPr>
          <a:lstStyle/>
          <a:p>
            <a:r>
              <a:rPr lang="en-US" altLang="zh-TW" b="1" kern="1200" dirty="0">
                <a:solidFill>
                  <a:schemeClr val="bg1"/>
                </a:solidFill>
                <a:latin typeface="+mj-lt"/>
                <a:ea typeface="+mj-ea"/>
                <a:cs typeface="+mj-cs"/>
              </a:rPr>
              <a:t>Goal of Current progress</a:t>
            </a: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7"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9F903C90-5DAC-4CC0-8D9A-F22053C3CD25}"/>
              </a:ext>
            </a:extLst>
          </p:cNvPr>
          <p:cNvSpPr txBox="1"/>
          <p:nvPr/>
        </p:nvSpPr>
        <p:spPr>
          <a:xfrm>
            <a:off x="5439977" y="2028245"/>
            <a:ext cx="5605373" cy="2801509"/>
          </a:xfrm>
          <a:prstGeom prst="rect">
            <a:avLst/>
          </a:prstGeom>
        </p:spPr>
        <p:txBody>
          <a:bodyPr vert="horz" lIns="91440" tIns="45720" rIns="91440" bIns="45720" rtlCol="0">
            <a:normAutofit/>
          </a:bodyPr>
          <a:lstStyle/>
          <a:p>
            <a:pPr marL="457200" indent="-228600">
              <a:lnSpc>
                <a:spcPct val="90000"/>
              </a:lnSpc>
              <a:spcAft>
                <a:spcPts val="600"/>
              </a:spcAft>
              <a:buFont typeface="Arial" panose="020B0604020202020204" pitchFamily="34" charset="0"/>
              <a:buChar char="•"/>
            </a:pPr>
            <a:r>
              <a:rPr lang="en-US" altLang="zh-TW" sz="2400" dirty="0"/>
              <a:t>P</a:t>
            </a:r>
            <a:r>
              <a:rPr lang="en-US" altLang="zh-TW" sz="2400" b="0" i="0" dirty="0">
                <a:effectLst/>
              </a:rPr>
              <a:t>aper research</a:t>
            </a:r>
          </a:p>
          <a:p>
            <a:pPr marL="457200" indent="-228600">
              <a:lnSpc>
                <a:spcPct val="90000"/>
              </a:lnSpc>
              <a:spcAft>
                <a:spcPts val="600"/>
              </a:spcAft>
              <a:buFont typeface="Arial" panose="020B0604020202020204" pitchFamily="34" charset="0"/>
              <a:buChar char="•"/>
            </a:pPr>
            <a:r>
              <a:rPr lang="en-US" altLang="zh-TW" sz="2400" dirty="0"/>
              <a:t>Research </a:t>
            </a:r>
            <a:r>
              <a:rPr lang="en-US" altLang="zh-TW" sz="2400" dirty="0" err="1"/>
              <a:t>CapsNet</a:t>
            </a:r>
            <a:r>
              <a:rPr lang="en-US" altLang="zh-TW" sz="2400" dirty="0"/>
              <a:t> implementation code</a:t>
            </a:r>
          </a:p>
          <a:p>
            <a:pPr marL="457200" indent="-228600">
              <a:lnSpc>
                <a:spcPct val="90000"/>
              </a:lnSpc>
              <a:spcAft>
                <a:spcPts val="600"/>
              </a:spcAft>
              <a:buFont typeface="Arial" panose="020B0604020202020204" pitchFamily="34" charset="0"/>
              <a:buChar char="•"/>
            </a:pPr>
            <a:r>
              <a:rPr lang="en-US" altLang="zh-TW" sz="2400" dirty="0" err="1"/>
              <a:t>mnist</a:t>
            </a:r>
            <a:r>
              <a:rPr lang="en-US" altLang="zh-TW" sz="2400" dirty="0"/>
              <a:t> dataset unit test</a:t>
            </a:r>
          </a:p>
          <a:p>
            <a:pPr marL="457200" indent="-228600">
              <a:lnSpc>
                <a:spcPct val="90000"/>
              </a:lnSpc>
              <a:spcAft>
                <a:spcPts val="600"/>
              </a:spcAft>
              <a:buFont typeface="Arial" panose="020B0604020202020204" pitchFamily="34" charset="0"/>
              <a:buChar char="•"/>
            </a:pPr>
            <a:r>
              <a:rPr lang="en-US" altLang="zh-TW" sz="2400" dirty="0"/>
              <a:t>Test Sets and Network Parameter Modification</a:t>
            </a:r>
          </a:p>
          <a:p>
            <a:pPr marL="457200" indent="-228600">
              <a:lnSpc>
                <a:spcPct val="90000"/>
              </a:lnSpc>
              <a:spcAft>
                <a:spcPts val="600"/>
              </a:spcAft>
              <a:buFont typeface="Arial" panose="020B0604020202020204" pitchFamily="34" charset="0"/>
              <a:buChar char="•"/>
            </a:pPr>
            <a:r>
              <a:rPr lang="en-US" altLang="zh-TW" sz="2400" dirty="0"/>
              <a:t>Create a CNN network for comparison</a:t>
            </a:r>
          </a:p>
          <a:p>
            <a:pPr marL="457200" indent="-228600">
              <a:lnSpc>
                <a:spcPct val="90000"/>
              </a:lnSpc>
              <a:spcAft>
                <a:spcPts val="600"/>
              </a:spcAft>
              <a:buFont typeface="Arial" panose="020B0604020202020204" pitchFamily="34" charset="0"/>
              <a:buChar char="•"/>
            </a:pPr>
            <a:r>
              <a:rPr lang="en-US" altLang="zh-TW" sz="2400" dirty="0"/>
              <a:t>PPT production</a:t>
            </a:r>
          </a:p>
        </p:txBody>
      </p:sp>
    </p:spTree>
    <p:extLst>
      <p:ext uri="{BB962C8B-B14F-4D97-AF65-F5344CB8AC3E}">
        <p14:creationId xmlns:p14="http://schemas.microsoft.com/office/powerpoint/2010/main" val="142386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0B7813D-B76D-400E-BFDE-AA4BA0BFA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1785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841248" y="600426"/>
            <a:ext cx="10512552" cy="3360625"/>
          </a:xfrm>
        </p:spPr>
        <p:txBody>
          <a:bodyPr vert="horz" lIns="91440" tIns="45720" rIns="91440" bIns="45720" rtlCol="0" anchor="b">
            <a:normAutofit/>
          </a:bodyPr>
          <a:lstStyle/>
          <a:p>
            <a:r>
              <a:rPr lang="en-US" altLang="zh-TW" sz="8200" kern="1200">
                <a:solidFill>
                  <a:schemeClr val="bg1"/>
                </a:solidFill>
                <a:latin typeface="+mj-lt"/>
                <a:ea typeface="+mj-ea"/>
                <a:cs typeface="+mj-cs"/>
              </a:rPr>
              <a:t>Schedule</a:t>
            </a:r>
            <a:br>
              <a:rPr lang="en-US" altLang="zh-TW" sz="8200" kern="1200">
                <a:solidFill>
                  <a:schemeClr val="bg1"/>
                </a:solidFill>
                <a:latin typeface="+mj-lt"/>
                <a:ea typeface="+mj-ea"/>
                <a:cs typeface="+mj-cs"/>
              </a:rPr>
            </a:br>
            <a:endParaRPr lang="en-US" altLang="zh-TW" sz="8200" b="1" kern="1200">
              <a:solidFill>
                <a:schemeClr val="bg1"/>
              </a:solidFill>
              <a:latin typeface="+mj-lt"/>
              <a:ea typeface="+mj-ea"/>
              <a:cs typeface="+mj-cs"/>
            </a:endParaRPr>
          </a:p>
        </p:txBody>
      </p:sp>
      <p:pic>
        <p:nvPicPr>
          <p:cNvPr id="5" name="圖片 4">
            <a:extLst>
              <a:ext uri="{FF2B5EF4-FFF2-40B4-BE49-F238E27FC236}">
                <a16:creationId xmlns:a16="http://schemas.microsoft.com/office/drawing/2014/main" id="{B4AC80D8-D5E5-4E19-AC6A-8BB44CBE7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07914"/>
            <a:ext cx="12192000" cy="3150086"/>
          </a:xfrm>
          <a:prstGeom prst="rect">
            <a:avLst/>
          </a:prstGeom>
        </p:spPr>
      </p:pic>
    </p:spTree>
    <p:extLst>
      <p:ext uri="{BB962C8B-B14F-4D97-AF65-F5344CB8AC3E}">
        <p14:creationId xmlns:p14="http://schemas.microsoft.com/office/powerpoint/2010/main" val="2574314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B59F372-B386-41C4-975B-59DDAB468CDC}"/>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altLang="zh-TW" b="1" kern="1200" dirty="0">
                <a:solidFill>
                  <a:schemeClr val="bg1"/>
                </a:solidFill>
                <a:latin typeface="+mj-lt"/>
                <a:ea typeface="+mj-ea"/>
                <a:cs typeface="+mj-cs"/>
              </a:rPr>
              <a:t>Expect to accomplish</a:t>
            </a:r>
          </a:p>
        </p:txBody>
      </p:sp>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C27040BB-D502-4984-A83E-0FC8A9F6951D}"/>
              </a:ext>
            </a:extLst>
          </p:cNvPr>
          <p:cNvSpPr txBox="1"/>
          <p:nvPr/>
        </p:nvSpPr>
        <p:spPr>
          <a:xfrm>
            <a:off x="5115512" y="2120949"/>
            <a:ext cx="6096000" cy="2616101"/>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altLang="zh-TW" sz="2400" b="0" i="0" dirty="0">
                <a:solidFill>
                  <a:srgbClr val="3E3E3E"/>
                </a:solidFill>
                <a:effectLst/>
                <a:latin typeface="-apple-system-font"/>
              </a:rPr>
              <a:t>Differentiate clearly between cases with no rainfall and cases with rainfall.</a:t>
            </a:r>
          </a:p>
          <a:p>
            <a:pPr>
              <a:spcAft>
                <a:spcPts val="600"/>
              </a:spcAft>
            </a:pPr>
            <a:endParaRPr lang="en-US" altLang="zh-TW" sz="2400" dirty="0">
              <a:solidFill>
                <a:srgbClr val="3E3E3E"/>
              </a:solidFill>
              <a:latin typeface="-apple-system-font"/>
            </a:endParaRPr>
          </a:p>
          <a:p>
            <a:pPr marL="342900" indent="-342900">
              <a:spcAft>
                <a:spcPts val="600"/>
              </a:spcAft>
              <a:buFont typeface="Arial" panose="020B0604020202020204" pitchFamily="34" charset="0"/>
              <a:buChar char="•"/>
            </a:pPr>
            <a:r>
              <a:rPr lang="en-US" altLang="zh-TW" sz="2400" dirty="0">
                <a:solidFill>
                  <a:srgbClr val="3E3E3E"/>
                </a:solidFill>
                <a:latin typeface="-apple-system-font"/>
              </a:rPr>
              <a:t>High accuracy in train and test datasets.</a:t>
            </a:r>
          </a:p>
          <a:p>
            <a:pPr>
              <a:spcAft>
                <a:spcPts val="600"/>
              </a:spcAft>
            </a:pPr>
            <a:endParaRPr lang="en-US" altLang="zh-TW" sz="2400" dirty="0">
              <a:solidFill>
                <a:srgbClr val="3E3E3E"/>
              </a:solidFill>
              <a:latin typeface="-apple-system-font"/>
            </a:endParaRPr>
          </a:p>
          <a:p>
            <a:pPr marL="342900" indent="-342900">
              <a:spcAft>
                <a:spcPts val="600"/>
              </a:spcAft>
              <a:buFont typeface="Arial" panose="020B0604020202020204" pitchFamily="34" charset="0"/>
              <a:buChar char="•"/>
            </a:pPr>
            <a:r>
              <a:rPr lang="en-US" altLang="zh-TW" sz="2400" b="0" i="0" dirty="0">
                <a:solidFill>
                  <a:srgbClr val="3E3E3E"/>
                </a:solidFill>
                <a:effectLst/>
                <a:latin typeface="-apple-system-font"/>
              </a:rPr>
              <a:t>CNN vs </a:t>
            </a:r>
            <a:r>
              <a:rPr lang="en-US" altLang="zh-TW" sz="2400" b="0" i="0" dirty="0" err="1">
                <a:solidFill>
                  <a:srgbClr val="3E3E3E"/>
                </a:solidFill>
                <a:effectLst/>
                <a:latin typeface="-apple-system-font"/>
              </a:rPr>
              <a:t>CapsNet</a:t>
            </a:r>
            <a:endParaRPr lang="zh-TW" altLang="en-US" sz="2400" dirty="0"/>
          </a:p>
        </p:txBody>
      </p:sp>
    </p:spTree>
    <p:extLst>
      <p:ext uri="{BB962C8B-B14F-4D97-AF65-F5344CB8AC3E}">
        <p14:creationId xmlns:p14="http://schemas.microsoft.com/office/powerpoint/2010/main" val="380605307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735</Words>
  <Application>Microsoft Office PowerPoint</Application>
  <PresentationFormat>寬螢幕</PresentationFormat>
  <Paragraphs>83</Paragraphs>
  <Slides>10</Slides>
  <Notes>10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10</vt:i4>
      </vt:variant>
    </vt:vector>
  </HeadingPairs>
  <TitlesOfParts>
    <vt:vector size="16" baseType="lpstr">
      <vt:lpstr>-apple-system-font</vt:lpstr>
      <vt:lpstr>微軟正黑體</vt:lpstr>
      <vt:lpstr>Arial</vt:lpstr>
      <vt:lpstr>Calibri</vt:lpstr>
      <vt:lpstr>Calibri Light</vt:lpstr>
      <vt:lpstr>Office 佈景主題</vt:lpstr>
      <vt:lpstr>資料科學導論 期中報告</vt:lpstr>
      <vt:lpstr>Outline</vt:lpstr>
      <vt:lpstr>Background knowledge</vt:lpstr>
      <vt:lpstr>Motivation</vt:lpstr>
      <vt:lpstr>Goal of project</vt:lpstr>
      <vt:lpstr>Dataset</vt:lpstr>
      <vt:lpstr>Goal of Current progress</vt:lpstr>
      <vt:lpstr>Schedule </vt:lpstr>
      <vt:lpstr>Expect to accomplish</vt:lpstr>
      <vt:lpstr>Thank for your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資料科學導論 期中報告</dc:title>
  <dc:creator>展皇 黃</dc:creator>
  <cp:lastModifiedBy>展皇 黃</cp:lastModifiedBy>
  <cp:revision>2</cp:revision>
  <dcterms:created xsi:type="dcterms:W3CDTF">2020-11-07T17:22:11Z</dcterms:created>
  <dcterms:modified xsi:type="dcterms:W3CDTF">2020-11-07T17:26:17Z</dcterms:modified>
</cp:coreProperties>
</file>